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5" r:id="rId3"/>
    <p:sldId id="266" r:id="rId4"/>
    <p:sldId id="267" r:id="rId5"/>
    <p:sldId id="273" r:id="rId6"/>
    <p:sldId id="268" r:id="rId7"/>
    <p:sldId id="269" r:id="rId8"/>
    <p:sldId id="270" r:id="rId9"/>
    <p:sldId id="274" r:id="rId10"/>
    <p:sldId id="271" r:id="rId11"/>
    <p:sldId id="272" r:id="rId12"/>
    <p:sldId id="275" r:id="rId13"/>
    <p:sldId id="276" r:id="rId14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66FF"/>
    <a:srgbClr val="CCFFFF"/>
    <a:srgbClr val="CCFFCC"/>
    <a:srgbClr val="99FFCC"/>
    <a:srgbClr val="66FF99"/>
    <a:srgbClr val="FF339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84583" autoAdjust="0"/>
  </p:normalViewPr>
  <p:slideViewPr>
    <p:cSldViewPr>
      <p:cViewPr>
        <p:scale>
          <a:sx n="77" d="100"/>
          <a:sy n="77" d="100"/>
        </p:scale>
        <p:origin x="-1397" y="1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D9A11A4-93D1-422D-BF23-ACA53724CBE9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CFA4C8-3E97-4731-97ED-57F8D6E38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064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194308-C6D1-4753-9C65-64E33EA9FDF3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0AF3FC1-A5AF-44B8-ADAF-45D205FA9C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371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Оригинальные шаблоны для презентаций: </a:t>
            </a:r>
            <a:r>
              <a:rPr lang="ru-RU" smtClean="0">
                <a:hlinkClick r:id="rId3"/>
              </a:rPr>
              <a:t>https://presentation-creation.ru/powerpoint-templates.html</a:t>
            </a:r>
            <a:r>
              <a:rPr lang="en-US" smtClean="0"/>
              <a:t> </a:t>
            </a: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Бесплатно и без регистрации.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5CA10C-9AA1-4219-8622-DA95226DDDC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32BD1B-0AD2-413A-86D7-8B108855E21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E24049-86E9-43E4-8817-3C88ADF127E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276872"/>
            <a:ext cx="7344816" cy="1440160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1074F2DE-80B5-40F4-8536-931CFFC09EDE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B78ED8F2-A623-4993-AC32-ABAA5D13F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07504" y="45855"/>
            <a:ext cx="8928992" cy="1048666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4" name="Текст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4968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688E4859-4630-48A0-B22F-0D00C5577F24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0FC3EE06-B3E7-4373-AA63-D84C856D77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A7D6443A-4C36-43F6-A756-A3EA7B509FC0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8CF6F536-802A-4846-8B65-BB8A0422B2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314875EA-9B91-4136-AFFD-5B8E7810639E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033A74CC-CB3A-447D-9BED-ECE21DC9F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4775" y="6410325"/>
            <a:ext cx="1216025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149F30BF-9E15-4F98-B2B8-52100AAD7B42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488" y="6356350"/>
            <a:ext cx="164941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0775" y="6356350"/>
            <a:ext cx="1216025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BDB2A381-4DDF-4303-B6AC-1C1ED4D01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B5E9D998-43D4-477F-BF19-B2EFA81A1FD8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0E66A43D-8982-416F-ADC0-6071DB1C74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98D12918-FDF6-478B-873A-EEB4D46005FE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2905550-EA50-48A9-BEC6-DB973A09B1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F7347223-3A4F-4CAF-AC4C-AB5273D92FB6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75151EB0-E6BD-4745-941D-5CBA88C5C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9655132F-5687-48DE-9878-11EEE20D1BD9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17751B0-3A91-4D60-9496-A0FFE96C2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F368903D-999F-4390-BCE9-984142664289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5A81FD51-DEA1-480D-A051-B43F4ECB8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F520414E-7AE7-48DC-B667-5893CDE67791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28C2A56A-BF9B-4727-9636-45D3BD906B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46038"/>
            <a:ext cx="8928100" cy="1047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79388" y="1341438"/>
            <a:ext cx="8856662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A7F8A8-D790-49E8-B979-89D7E7FB140A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1E69DC-2A55-4B55-9F44-71E16716F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1F5FA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F5FA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F5FA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F5FA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F5FA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1F5FA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1F5FA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1F5FA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1F5FA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1F5FA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1F5FA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1F5FA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F5FA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F5FA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2988" y="765175"/>
            <a:ext cx="7345362" cy="53276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4000"/>
              </a:lnSpc>
              <a:defRPr/>
            </a:pPr>
            <a:r>
              <a:rPr lang="ru-RU" alt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ЕДИНЫЙ </a:t>
            </a:r>
            <a:br>
              <a:rPr lang="ru-RU" alt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«ДЕНЬ ОТКРЫТЫХ ДВЕРЕЙ»</a:t>
            </a:r>
            <a:br>
              <a:rPr lang="ru-RU" alt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 smtClean="0">
                <a:solidFill>
                  <a:srgbClr val="072C6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200" dirty="0" smtClean="0">
                <a:solidFill>
                  <a:srgbClr val="072C6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омплектование </a:t>
            </a:r>
            <a:br>
              <a:rPr lang="ru-RU" sz="3200" dirty="0" smtClean="0">
                <a:solidFill>
                  <a:srgbClr val="072C6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72C6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дошкольных образовательных организаций города Екатеринбурга </a:t>
            </a:r>
            <a:br>
              <a:rPr lang="ru-RU" sz="3200" dirty="0" smtClean="0">
                <a:solidFill>
                  <a:srgbClr val="072C6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72C6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на 2024/2025 учебный год</a:t>
            </a:r>
            <a:endParaRPr lang="ru-RU" sz="3200" dirty="0" smtClean="0">
              <a:solidFill>
                <a:srgbClr val="072C6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" name="Picture 2" descr="http://chkadm.ru/upload/image/links/small/123_small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3528" y="188640"/>
            <a:ext cx="1778009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188" y="260350"/>
            <a:ext cx="7993062" cy="12144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НОРМАТИВНО-ПРАВОВЫЕ ДОКУМЕНТЫ РЕГЛАМЕНТИРУЮЩИЕ ОРГАНИЗАЦИЮ  УЧЕТА И ЗАЧИСЛЕНИЕ ДЕТЕЙ В МУНИЦИПАЛЬНЫЕ  ДОШКОЛЬНЫЕ ОБРАЗОВАТЕЛЬНЫЕ ОРГАНИЗАЦИИ </a:t>
            </a:r>
            <a:r>
              <a:rPr lang="ru-RU" sz="6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/>
              </a:rPr>
              <a:t/>
            </a:r>
            <a:br>
              <a:rPr lang="ru-RU" sz="6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/>
              </a:rPr>
            </a:br>
            <a:r>
              <a:rPr lang="ru-RU" sz="3600" kern="0" dirty="0" smtClean="0">
                <a:solidFill>
                  <a:sysClr val="windowText" lastClr="000000"/>
                </a:solidFill>
              </a:rPr>
              <a:t/>
            </a:r>
            <a:br>
              <a:rPr lang="ru-RU" sz="3600" kern="0" dirty="0" smtClean="0">
                <a:solidFill>
                  <a:sysClr val="windowText" lastClr="000000"/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10" name="Содержимое 5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5184775"/>
          </a:xfrm>
        </p:spPr>
        <p:txBody>
          <a:bodyPr/>
          <a:lstStyle/>
          <a:p>
            <a:pPr algn="just" defTabSz="457200" eaLnBrk="1" hangingPunct="1">
              <a:lnSpc>
                <a:spcPct val="80000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600" smtClean="0">
                <a:solidFill>
                  <a:srgbClr val="031227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29.12.2012 года № 273-ФЗ  «Об образовании в Российской Федерации» (ст.25, ст.30 п.2, ст.55 п.2)</a:t>
            </a:r>
          </a:p>
          <a:p>
            <a:pPr algn="just" defTabSz="457200" eaLnBrk="1" hangingPunct="1">
              <a:lnSpc>
                <a:spcPct val="80000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600" smtClean="0">
                <a:solidFill>
                  <a:srgbClr val="031227"/>
                </a:solidFill>
                <a:latin typeface="Times New Roman" pitchFamily="18" charset="0"/>
                <a:cs typeface="Times New Roman" pitchFamily="18" charset="0"/>
              </a:rPr>
              <a:t>Приказ Министерства просвещения Российской Федерации от 15.05.2020 года № 236 «Об утверждении Порядка приема на обучение по образовательным программам дошкольного образования».</a:t>
            </a:r>
          </a:p>
          <a:p>
            <a:pPr algn="just" defTabSz="457200" eaLnBrk="1" hangingPunct="1">
              <a:lnSpc>
                <a:spcPct val="80000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Приказ Министерства просвещения Российской Федерации от 31.07.2020 № 373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образования». </a:t>
            </a:r>
            <a:endParaRPr lang="ru-R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457200" eaLnBrk="1" hangingPunct="1">
              <a:lnSpc>
                <a:spcPct val="80000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Санитарно-эпидемиологические требованиями к организациям воспитания и обучения, отдыха и оздоровления детей и молодежи утвержденными постановлением Главного санитарного врача РФ № 28 от 28.09.2020 (СП 2.4.3648-20).</a:t>
            </a:r>
            <a:endParaRPr lang="ru-R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457200" eaLnBrk="1" hangingPunct="1">
              <a:lnSpc>
                <a:spcPct val="80000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600" smtClean="0">
                <a:solidFill>
                  <a:srgbClr val="031227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Министерства образования и науки Российской Федерации  от 28.12.2015 года № 1527 «Об утверждении Порядка и условий осуществления перевода, обучающихся из одной организации, осуществляющей образовательную деятельность по образовательным программам дошкольного образования, в другие организации, осуществляющие образовательную деятельность по образовательным программам соответствующих уровня и направленности» (с изменениями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от 25 июня 2020 г. N 320).</a:t>
            </a:r>
            <a:r>
              <a:rPr lang="ru-RU" sz="1600" smtClean="0">
                <a:latin typeface="Times New Roman" pitchFamily="18" charset="0"/>
              </a:rPr>
              <a:t> </a:t>
            </a:r>
            <a:endParaRPr lang="ru-RU" sz="1600" smtClean="0">
              <a:solidFill>
                <a:srgbClr val="031227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457200" eaLnBrk="1" hangingPunct="1">
              <a:lnSpc>
                <a:spcPct val="80000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600" smtClean="0">
                <a:solidFill>
                  <a:srgbClr val="031227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 от 13.01.2014 года № 8 «Об утверждении примерной формы договора об образовании по образовательным программам дошкольного образования»</a:t>
            </a:r>
          </a:p>
          <a:p>
            <a:pPr algn="just" defTabSz="457200" eaLnBrk="1" hangingPunct="1">
              <a:lnSpc>
                <a:spcPct val="80000"/>
              </a:lnSpc>
              <a:buClr>
                <a:srgbClr val="0070C0"/>
              </a:buClr>
              <a:buFont typeface="Arial" charset="0"/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defTabSz="457200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8313" y="142875"/>
            <a:ext cx="8461375" cy="14859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НОРМАТИВНО-ПРАВОВЫЕ ДОКУМЕНТЫ МУНИЦИПАЛЬНОГО УРОВНЯ РЕГЛАМЕНТИРУЮЩИЕ ОРГАНИЗАЦИЮ  УЧЕТА И ЗАЧИСЛЕНИЕ ДЕТЕЙ В МУНИЦИПАЛЬНЫЕ  ДОШКОЛЬНЫЕ ОБРАЗОВАТЕЛЬНЫЕ ОРГАНИЗАЦИИ</a:t>
            </a:r>
            <a:endParaRPr lang="ru-RU" sz="200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340225"/>
          </a:xfrm>
        </p:spPr>
        <p:txBody>
          <a:bodyPr>
            <a:normAutofit lnSpcReduction="10000"/>
          </a:bodyPr>
          <a:lstStyle/>
          <a:p>
            <a:pPr algn="just" defTabSz="457200" eaLnBrk="1" hangingPunct="1">
              <a:lnSpc>
                <a:spcPct val="80000"/>
              </a:lnSpc>
              <a:spcBef>
                <a:spcPts val="10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700" smtClean="0">
                <a:solidFill>
                  <a:srgbClr val="031227"/>
                </a:solidFill>
                <a:latin typeface="Times New Roman" pitchFamily="18" charset="0"/>
                <a:cs typeface="Times New Roman" pitchFamily="18" charset="0"/>
              </a:rPr>
              <a:t>Постановление Администрации Города от 29.06.2012 года № 2807 «Об утверждении Административного регламента предоставления муниципальной услуги «Прием заявлений, постановка на учет и зачисление детей в образовательные учреждения,  реализующие основную общеобразовательную программу дошкольного образования (детские сады)» (с изменениями от 23.09.2016 г. № 1921)</a:t>
            </a:r>
          </a:p>
          <a:p>
            <a:pPr algn="just" defTabSz="457200" eaLnBrk="1" hangingPunct="1">
              <a:lnSpc>
                <a:spcPct val="80000"/>
              </a:lnSpc>
              <a:spcBef>
                <a:spcPts val="10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700" smtClean="0">
                <a:solidFill>
                  <a:srgbClr val="031227"/>
                </a:solidFill>
                <a:latin typeface="Times New Roman" pitchFamily="18" charset="0"/>
                <a:cs typeface="Times New Roman" pitchFamily="18" charset="0"/>
              </a:rPr>
              <a:t>Распоряжение Администрации города Екатеринбурга от 22.11.2016 № 2561/46/36 «Об утверждении Положения о порядке учета детей, подлежащих обучению по образовательным программам дошкольного образования в муниципальном образовании «город Екатеринбург» (с изменениями от 28.04.2020 г. № 914/46/36)</a:t>
            </a:r>
          </a:p>
          <a:p>
            <a:pPr algn="just" defTabSz="457200" eaLnBrk="1" hangingPunct="1">
              <a:lnSpc>
                <a:spcPct val="80000"/>
              </a:lnSpc>
              <a:spcBef>
                <a:spcPts val="10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700" smtClean="0">
                <a:solidFill>
                  <a:srgbClr val="031227"/>
                </a:solidFill>
                <a:latin typeface="Times New Roman" pitchFamily="18" charset="0"/>
                <a:cs typeface="Times New Roman" pitchFamily="18" charset="0"/>
              </a:rPr>
              <a:t>Распоряжение Управления образования Администрации города Екатеринбурга от 05.09.2014 № 1833/46/36 « Об утверждении Положений о комиссиях по рассмотрению и утверждению списка учтённых детей, подлежащих обучению по образовательным программа дошкольного образования в муниципальном образовании «город Екатеринбург»» (с изменениями)</a:t>
            </a:r>
          </a:p>
          <a:p>
            <a:pPr algn="just" defTabSz="457200" eaLnBrk="1" hangingPunct="1">
              <a:lnSpc>
                <a:spcPct val="80000"/>
              </a:lnSpc>
              <a:spcBef>
                <a:spcPts val="10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ru-RU" sz="1700" smtClean="0">
                <a:solidFill>
                  <a:srgbClr val="031227"/>
                </a:solidFill>
                <a:latin typeface="Times New Roman" pitchFamily="18" charset="0"/>
                <a:cs typeface="Times New Roman" pitchFamily="18" charset="0"/>
              </a:rPr>
              <a:t>Постановление Администрации Города от 18.03.2015 года № 689 «О закреплении территорий муниципального образования «город Екатеринбург» за муниципальными дошкольными образовательными организациями» (с изменениями от 30.01.2020 г. № 135)</a:t>
            </a:r>
          </a:p>
          <a:p>
            <a:pPr defTabSz="457200" eaLnBrk="1" hangingPunct="1">
              <a:lnSpc>
                <a:spcPct val="80000"/>
              </a:lnSpc>
              <a:buFont typeface="Arial" charset="0"/>
              <a:buNone/>
            </a:pPr>
            <a:endParaRPr lang="ru-RU" sz="10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42988" y="404813"/>
            <a:ext cx="7467600" cy="1439862"/>
          </a:xfrm>
          <a:prstGeom prst="rect">
            <a:avLst/>
          </a:prstGeom>
        </p:spPr>
        <p:txBody>
          <a:bodyPr anchor="b"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ЗАЧИСЛЕНИЯ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МДОО ВЕДЕТСЯ ПО ВОЗРАСТНЫМ ГРУППАМ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количеству полных лет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текущего года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088" y="2492375"/>
            <a:ext cx="7777162" cy="2401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до 3-х лет — в группу раннего возраста;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4-го года жизни — в младшую группу;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5-го года жизни — в среднюю группу;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6-го года жизни — в старшую группу;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7-го года жизни — в подготовительную группу.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0825" y="188913"/>
            <a:ext cx="8677275" cy="15049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ru-RU" sz="22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ru-RU" sz="22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ru-RU" sz="22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ru-RU" sz="2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ru-RU" sz="2200" b="1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2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ЕРИОДЫ КОМПЛЕКТОВАНИЯ  МУНИЦИПАЛЬНЫХ ДОШКОЛЬНЫХ ОБРАЗОВАТЕЛЬНЫХ ОРГАНИЗАЦИЙ :</a:t>
            </a:r>
            <a:r>
              <a:rPr lang="ru-RU" sz="22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/>
            </a:r>
            <a:br>
              <a:rPr lang="ru-RU" sz="22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7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042988" y="2060575"/>
            <a:ext cx="6913562" cy="3744913"/>
          </a:xfrm>
        </p:spPr>
        <p:txBody>
          <a:bodyPr>
            <a:noAutofit/>
          </a:bodyPr>
          <a:lstStyle/>
          <a:p>
            <a:pPr marL="285750" indent="-285750"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 eaLnBrk="1" fontAlgn="t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комплектования на следующий учебный год 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апреля по 30 июня текущего года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just" eaLnBrk="1" fontAlgn="t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fontAlgn="t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доукомплектования организаций 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июля текущего года по 31 марта следующего календарного года (ежемесячно).</a:t>
            </a:r>
            <a:endParaRPr lang="ru-RU" sz="20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1800" b="1" dirty="0" smtClean="0">
              <a:solidFill>
                <a:schemeClr val="tx2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4213" y="188913"/>
            <a:ext cx="845978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ОДЕЛЬ РАБОТЫ ПО ЗАЧИСЛЕНИЮ ДЕТЕЙ В </a:t>
            </a:r>
            <a:r>
              <a:rPr lang="ru-RU" sz="2400" b="1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МДОО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79388" y="1341438"/>
            <a:ext cx="2736850" cy="1647825"/>
          </a:xfrm>
          <a:prstGeom prst="downArrow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3203575" y="1341438"/>
            <a:ext cx="2711450" cy="166052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МДОО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6443663" y="1341438"/>
            <a:ext cx="2424112" cy="1668462"/>
          </a:xfrm>
          <a:prstGeom prst="downArrow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</a:p>
        </p:txBody>
      </p:sp>
      <p:sp>
        <p:nvSpPr>
          <p:cNvPr id="22533" name="Прямоугольник 7"/>
          <p:cNvSpPr>
            <a:spLocks noChangeArrowheads="1"/>
          </p:cNvSpPr>
          <p:nvPr/>
        </p:nvSpPr>
        <p:spPr bwMode="auto">
          <a:xfrm>
            <a:off x="179388" y="2852738"/>
            <a:ext cx="252095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rgbClr val="FF3399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направление в МДОО списков детей; </a:t>
            </a:r>
            <a:endParaRPr lang="ru-RU" sz="160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прием и регистрация заявлений на смену МДОО; </a:t>
            </a:r>
            <a:endParaRPr lang="ru-RU" sz="160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анализ данных о количестве зачисленных детей и количестве вакантных мест; </a:t>
            </a:r>
            <a:endParaRPr lang="ru-RU" sz="160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формирование списков к заседанию городской комиссии. </a:t>
            </a:r>
            <a:endParaRPr lang="ru-RU" sz="160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4" name="Прямоугольник 8"/>
          <p:cNvSpPr>
            <a:spLocks noChangeArrowheads="1"/>
          </p:cNvSpPr>
          <p:nvPr/>
        </p:nvSpPr>
        <p:spPr bwMode="auto">
          <a:xfrm>
            <a:off x="3059113" y="2836863"/>
            <a:ext cx="3016250" cy="329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600"/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получение распоряжений и списков детей; </a:t>
            </a: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пошаговое выполнение действий по информированию и зачислению в системе АИС «Образование»;</a:t>
            </a:r>
            <a:endParaRPr lang="ru-RU" sz="16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информирование родителей о предоставлении места в МДОО в соответствии со сроками; </a:t>
            </a:r>
            <a:endParaRPr lang="ru-RU" sz="16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работа с родителями, зачисление детей. </a:t>
            </a:r>
            <a:endParaRPr lang="ru-RU" sz="16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5" name="Прямоугольник 11"/>
          <p:cNvSpPr>
            <a:spLocks noChangeArrowheads="1"/>
          </p:cNvSpPr>
          <p:nvPr/>
        </p:nvSpPr>
        <p:spPr bwMode="auto">
          <a:xfrm>
            <a:off x="6300788" y="2997200"/>
            <a:ext cx="2693987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1F0DA3"/>
                </a:solidFill>
                <a:latin typeface="Times New Roman" pitchFamily="18" charset="0"/>
                <a:cs typeface="Times New Roman" pitchFamily="18" charset="0"/>
              </a:rPr>
              <a:t>  отслеживание (получение) информации о направлении в МДОО через ЕПГУ или в управлении образования; </a:t>
            </a:r>
            <a:endParaRPr lang="ru-RU" sz="1600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1F0DA3"/>
                </a:solidFill>
                <a:latin typeface="Times New Roman" pitchFamily="18" charset="0"/>
                <a:cs typeface="Times New Roman" pitchFamily="18" charset="0"/>
              </a:rPr>
              <a:t>  принятие решения          о зачислении ребенка        на предоставленное место; </a:t>
            </a:r>
            <a:endParaRPr lang="ru-RU" sz="1600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>
                <a:solidFill>
                  <a:srgbClr val="1F0DA3"/>
                </a:solidFill>
                <a:latin typeface="Times New Roman" pitchFamily="18" charset="0"/>
                <a:cs typeface="Times New Roman" pitchFamily="18" charset="0"/>
              </a:rPr>
              <a:t>  предоставление документов для зачисления ребенка в МДОО; </a:t>
            </a:r>
            <a:endParaRPr lang="ru-RU" sz="1600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>
                <a:solidFill>
                  <a:srgbClr val="1F0DA3"/>
                </a:solidFill>
                <a:latin typeface="Times New Roman" pitchFamily="18" charset="0"/>
                <a:cs typeface="Times New Roman" pitchFamily="18" charset="0"/>
              </a:rPr>
              <a:t>   з</a:t>
            </a:r>
            <a:r>
              <a:rPr lang="ru-RU" sz="1600" b="1">
                <a:solidFill>
                  <a:srgbClr val="1F0DA3"/>
                </a:solidFill>
                <a:latin typeface="Times New Roman" pitchFamily="18" charset="0"/>
                <a:cs typeface="Times New Roman" pitchFamily="18" charset="0"/>
              </a:rPr>
              <a:t>аключение договора об образовании. </a:t>
            </a:r>
            <a:endParaRPr lang="ru-RU" sz="1600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4213" y="260350"/>
            <a:ext cx="7923212" cy="1584325"/>
          </a:xfrm>
          <a:prstGeom prst="rect">
            <a:avLst/>
          </a:prstGeom>
        </p:spPr>
        <p:txBody>
          <a:bodyPr anchor="b"/>
          <a:lstStyle/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1F0D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>
                <a:solidFill>
                  <a:srgbClr val="0E58C4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</a:t>
            </a:r>
          </a:p>
          <a:p>
            <a:pPr algn="ctr"/>
            <a:r>
              <a:rPr lang="ru-RU" sz="2000" b="1">
                <a:solidFill>
                  <a:srgbClr val="0E58C4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ОТ 15.05.2020 № 236 </a:t>
            </a:r>
          </a:p>
          <a:p>
            <a:pPr algn="ctr"/>
            <a:r>
              <a:rPr lang="ru-RU" sz="2000" b="1">
                <a:solidFill>
                  <a:srgbClr val="0E58C4"/>
                </a:solidFill>
                <a:latin typeface="Times New Roman" pitchFamily="18" charset="0"/>
                <a:cs typeface="Times New Roman" pitchFamily="18" charset="0"/>
              </a:rPr>
              <a:t>«ОБ УТВЕРЖДЕНИИ ПОРЯДКА ПРИЁМА НА ОБУЧЕНИЕ </a:t>
            </a:r>
          </a:p>
          <a:p>
            <a:pPr algn="ctr"/>
            <a:r>
              <a:rPr lang="ru-RU" sz="2000" b="1">
                <a:solidFill>
                  <a:srgbClr val="0E58C4"/>
                </a:solidFill>
                <a:latin typeface="Times New Roman" pitchFamily="18" charset="0"/>
                <a:cs typeface="Times New Roman" pitchFamily="18" charset="0"/>
              </a:rPr>
              <a:t>ПО ОБРАЗОВАТЕЛЬНЫМ ПРОГРАММАМ</a:t>
            </a:r>
          </a:p>
          <a:p>
            <a:pPr algn="ctr"/>
            <a:r>
              <a:rPr lang="ru-RU" sz="2000" b="1">
                <a:solidFill>
                  <a:srgbClr val="0E58C4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ОБРАЗОВАНИЯ»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8313" y="1916113"/>
            <a:ext cx="8424862" cy="330859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/>
                <a:cs typeface="+mn-cs"/>
              </a:rPr>
              <a:t>       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+mn-cs"/>
              </a:rPr>
              <a:t>Прием в образовательную организацию осуществляется по личному заявлению родителя (законного представителя) ребенка при предъявлении оригинала документа, удостоверяющего личность родителя (законного представителя),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2">
                  <a:lumMod val="25000"/>
                </a:schemeClr>
              </a:solidFill>
              <a:latin typeface="Times New Roman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+mn-cs"/>
              </a:rPr>
              <a:t>      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+mn-cs"/>
              </a:rPr>
              <a:t>          Родители (законные представители) детей, предъявляют оригинал свидетельства о рождении ребенка, свидетельство о регистрации ребенка по месту жительства или по месту пребывания на закрепленной территории или документ, содержащий сведения о регистрации ребенка по месту жительства или по месту пребывания.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2475" y="115888"/>
            <a:ext cx="7564438" cy="1822450"/>
          </a:xfrm>
          <a:prstGeom prst="rect">
            <a:avLst/>
          </a:prstGeom>
        </p:spPr>
        <p:txBody>
          <a:bodyPr anchor="b"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Плата, взимаемая с родителей </a:t>
            </a:r>
            <a:endParaRPr lang="ru-RU" sz="2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 представителей) за присмотр и уход за детьми, осваивающими образовательные программы </a:t>
            </a:r>
            <a:endParaRPr lang="ru-RU" sz="2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313" y="1773238"/>
            <a:ext cx="8351837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1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just"/>
            <a:r>
              <a:rPr lang="ru-RU" sz="2000" dirty="0">
                <a:solidFill>
                  <a:srgbClr val="1F0DA3"/>
                </a:solidFill>
                <a:latin typeface="Times New Roman" pitchFamily="18" charset="0"/>
              </a:rPr>
              <a:t>	</a:t>
            </a: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</a:rPr>
              <a:t>На основании Распоряжения Департамента образования Администрации города Екатеринбурга плата, взимаемая с родителей (законных представителей) за присмотр и уход за детьми, осваивающими образовательные программы дошкольного образования в муниципальных образовательных организациях муниципального образования «город Екатеринбург», на 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</a:rPr>
              <a:t>2024 </a:t>
            </a: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</a:rPr>
              <a:t>год установлена:</a:t>
            </a:r>
          </a:p>
          <a:p>
            <a:pPr algn="just"/>
            <a:endParaRPr lang="ru-RU" sz="2000" b="1" dirty="0">
              <a:solidFill>
                <a:srgbClr val="072C62"/>
              </a:solidFill>
              <a:latin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</a:rPr>
              <a:t>            в группе раннего возраста (от 2 до 3 лет) в течение 10,5 часов – 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</a:rPr>
              <a:t>3070,0 </a:t>
            </a: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</a:rPr>
              <a:t>руб. в месяц за одного ребенка;</a:t>
            </a:r>
          </a:p>
          <a:p>
            <a:pPr algn="ctr"/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</a:rPr>
              <a:t>            в группе раннего возраста (от 2 до 3 лет) в течение 4-х часов – 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</a:rPr>
              <a:t>930,0 </a:t>
            </a: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</a:rPr>
              <a:t>руб. в месяц за одного ребенка;</a:t>
            </a:r>
          </a:p>
          <a:p>
            <a:pPr algn="ctr"/>
            <a:endParaRPr lang="ru-RU" sz="2000" b="1" dirty="0">
              <a:solidFill>
                <a:srgbClr val="072C62"/>
              </a:solidFill>
              <a:latin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</a:rPr>
              <a:t>            в группах полного дня пребывания (в течение 10,5 часов) – 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</a:rPr>
              <a:t>3600,0 </a:t>
            </a: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</a:rPr>
              <a:t>руб. в месяц за одного ребенка</a:t>
            </a:r>
            <a:endParaRPr lang="ru-RU" b="1" dirty="0">
              <a:solidFill>
                <a:srgbClr val="072C6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950" y="260350"/>
            <a:ext cx="8928100" cy="8334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ОРМЫ ДОШКОЛЬНОГО ОБРАЗОВАНИЯ В МДОО</a:t>
            </a:r>
            <a:endParaRPr lang="ru-RU" sz="2000" b="1" dirty="0"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2574925" y="2390775"/>
            <a:ext cx="4800600" cy="0"/>
          </a:xfrm>
          <a:prstGeom prst="line">
            <a:avLst/>
          </a:prstGeom>
          <a:noFill/>
          <a:ln w="25400">
            <a:solidFill>
              <a:schemeClr val="bg2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25603" name="Rectangle 257"/>
          <p:cNvSpPr>
            <a:spLocks noChangeArrowheads="1"/>
          </p:cNvSpPr>
          <p:nvPr/>
        </p:nvSpPr>
        <p:spPr bwMode="gray">
          <a:xfrm rot="3419336">
            <a:off x="2290762" y="1814513"/>
            <a:ext cx="479425" cy="520700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3203575" y="1901825"/>
            <a:ext cx="4321175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ПОЛНОГО ДНЯ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5" name="Text Box 259"/>
          <p:cNvSpPr txBox="1">
            <a:spLocks noChangeArrowheads="1"/>
          </p:cNvSpPr>
          <p:nvPr/>
        </p:nvSpPr>
        <p:spPr bwMode="gray">
          <a:xfrm>
            <a:off x="2346325" y="185737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606" name="Text Box 262"/>
          <p:cNvSpPr txBox="1">
            <a:spLocks noChangeArrowheads="1"/>
          </p:cNvSpPr>
          <p:nvPr/>
        </p:nvSpPr>
        <p:spPr bwMode="gray">
          <a:xfrm>
            <a:off x="2346325" y="269557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2576513" y="4065588"/>
            <a:ext cx="4799012" cy="1587"/>
          </a:xfrm>
          <a:prstGeom prst="line">
            <a:avLst/>
          </a:prstGeom>
          <a:noFill/>
          <a:ln w="25400">
            <a:solidFill>
              <a:srgbClr val="FF00FF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25608" name="Rectangle 264"/>
          <p:cNvSpPr>
            <a:spLocks noChangeArrowheads="1"/>
          </p:cNvSpPr>
          <p:nvPr/>
        </p:nvSpPr>
        <p:spPr bwMode="gray">
          <a:xfrm rot="3419336">
            <a:off x="2290762" y="3490913"/>
            <a:ext cx="479425" cy="520700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9" name="Text Box 265"/>
          <p:cNvSpPr txBox="1">
            <a:spLocks noChangeArrowheads="1"/>
          </p:cNvSpPr>
          <p:nvPr/>
        </p:nvSpPr>
        <p:spPr bwMode="gray">
          <a:xfrm>
            <a:off x="2344738" y="3533775"/>
            <a:ext cx="355600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solidFill>
                  <a:srgbClr val="FFFFFF"/>
                </a:solidFill>
              </a:rPr>
              <a:t>2</a:t>
            </a:r>
            <a:endParaRPr lang="en-US" sz="2400" b="1">
              <a:solidFill>
                <a:srgbClr val="FFFFFF"/>
              </a:solidFill>
            </a:endParaRP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2574925" y="5765800"/>
            <a:ext cx="4800600" cy="0"/>
          </a:xfrm>
          <a:prstGeom prst="line">
            <a:avLst/>
          </a:prstGeom>
          <a:noFill/>
          <a:ln w="25400">
            <a:solidFill>
              <a:srgbClr val="00B05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latin typeface="+mn-lt"/>
              <a:cs typeface="+mn-cs"/>
            </a:endParaRPr>
          </a:p>
        </p:txBody>
      </p:sp>
      <p:sp>
        <p:nvSpPr>
          <p:cNvPr id="25611" name="Rectangle 267"/>
          <p:cNvSpPr>
            <a:spLocks noChangeArrowheads="1"/>
          </p:cNvSpPr>
          <p:nvPr/>
        </p:nvSpPr>
        <p:spPr bwMode="ltGray">
          <a:xfrm rot="3419336">
            <a:off x="2290762" y="5189538"/>
            <a:ext cx="479425" cy="520700"/>
          </a:xfrm>
          <a:prstGeom prst="rect">
            <a:avLst/>
          </a:prstGeom>
          <a:solidFill>
            <a:srgbClr val="66FF99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12" name="Text Box 268"/>
          <p:cNvSpPr txBox="1">
            <a:spLocks noChangeArrowheads="1"/>
          </p:cNvSpPr>
          <p:nvPr/>
        </p:nvSpPr>
        <p:spPr bwMode="gray">
          <a:xfrm>
            <a:off x="2344738" y="5232400"/>
            <a:ext cx="355600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solidFill>
                  <a:srgbClr val="FFFFFF"/>
                </a:solidFill>
              </a:rPr>
              <a:t>3</a:t>
            </a:r>
            <a:endParaRPr lang="en-US" sz="2400" b="1">
              <a:solidFill>
                <a:srgbClr val="FFFFFF"/>
              </a:solidFill>
            </a:endParaRP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3203575" y="3357563"/>
            <a:ext cx="4537075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КРАТКОВРЕМЕННОГО ПРЕБЫВАНИЯ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 Box 272"/>
          <p:cNvSpPr txBox="1">
            <a:spLocks noChangeArrowheads="1"/>
          </p:cNvSpPr>
          <p:nvPr/>
        </p:nvSpPr>
        <p:spPr bwMode="gray">
          <a:xfrm>
            <a:off x="3276600" y="5295900"/>
            <a:ext cx="3389313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ВАРИАТИВНЫЕ ФОРМЫ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2475" y="188913"/>
            <a:ext cx="7564438" cy="1295400"/>
          </a:xfrm>
          <a:prstGeom prst="rect">
            <a:avLst/>
          </a:prstGeom>
        </p:spPr>
        <p:txBody>
          <a:bodyPr anchor="b"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АРИАТИВНЫЕ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ДОШКОЛЬНОГО ОБРАЗОВАНИЯ ДЛЯ ДЕТЕЙ ДО 3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заявлению родителей (законных представителей),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зарегистрированному в управлении образования района)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2" y="1700808"/>
          <a:ext cx="8208912" cy="459557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36104">
                  <a:extLst>
                    <a:ext uri="{9D8B030D-6E8A-4147-A177-3AD203B41FA5}"/>
                  </a:extLst>
                </a:gridCol>
                <a:gridCol w="7272808"/>
              </a:tblGrid>
              <a:tr h="3645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аименование формы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extLst>
                  <a:ext uri="{0D108BD9-81ED-4DB2-BD59-A6C34878D82A}"/>
                </a:extLst>
              </a:tr>
              <a:tr h="28242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0-1 год</a:t>
                      </a: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6129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Группа «</a:t>
                      </a:r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Baby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-парк: обучение в коляске»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детей первого года жизни на территории МДОО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extLst>
                  <a:ext uri="{0D108BD9-81ED-4DB2-BD59-A6C34878D82A}"/>
                </a:extLst>
              </a:tr>
              <a:tr h="408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Педагогический патронаж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детей первого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extLst>
                  <a:ext uri="{0D108BD9-81ED-4DB2-BD59-A6C34878D82A}"/>
                </a:extLst>
              </a:tr>
              <a:tr h="408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Родительский игровой стенд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extLst>
                  <a:ext uri="{0D108BD9-81ED-4DB2-BD59-A6C34878D82A}"/>
                </a:extLst>
              </a:tr>
              <a:tr h="28242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1-2 года</a:t>
                      </a: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08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Группа «Вместе с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мамой»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детей второго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extLst>
                  <a:ext uri="{0D108BD9-81ED-4DB2-BD59-A6C34878D82A}"/>
                </a:extLst>
              </a:tr>
              <a:tr h="4483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Группа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Baby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-парк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: городская прогулка»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для детей второго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extLst>
                  <a:ext uri="{0D108BD9-81ED-4DB2-BD59-A6C34878D82A}"/>
                </a:extLst>
              </a:tr>
              <a:tr h="408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Педагогический патронаж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для детей второго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extLst>
                  <a:ext uri="{0D108BD9-81ED-4DB2-BD59-A6C34878D82A}"/>
                </a:extLst>
              </a:tr>
              <a:tr h="33500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2-3 года</a:t>
                      </a: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6129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Центр игровой поддержки «Первые шаги»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для детей третьего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2475" y="1484313"/>
            <a:ext cx="7564438" cy="454025"/>
          </a:xfrm>
          <a:prstGeom prst="rect">
            <a:avLst/>
          </a:prstGeom>
        </p:spPr>
        <p:txBody>
          <a:bodyPr anchor="b"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6375" y="476250"/>
            <a:ext cx="648017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СОБЕННОСТИ ВАРИАТИВНЫХ ФОРМ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850" y="1412875"/>
          <a:ext cx="8424937" cy="4740328"/>
        </p:xfrm>
        <a:graphic>
          <a:graphicData uri="http://schemas.openxmlformats.org/drawingml/2006/table">
            <a:tbl>
              <a:tblPr/>
              <a:tblGrid>
                <a:gridCol w="458457">
                  <a:extLst>
                    <a:ext uri="{9D8B030D-6E8A-4147-A177-3AD203B41FA5}"/>
                  </a:extLst>
                </a:gridCol>
                <a:gridCol w="2611648">
                  <a:extLst>
                    <a:ext uri="{9D8B030D-6E8A-4147-A177-3AD203B41FA5}"/>
                  </a:extLst>
                </a:gridCol>
                <a:gridCol w="5354832">
                  <a:extLst>
                    <a:ext uri="{9D8B030D-6E8A-4147-A177-3AD203B41FA5}"/>
                  </a:extLst>
                </a:gridCol>
              </a:tblGrid>
              <a:tr h="5315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4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4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вариативной формы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Особенности </a:t>
                      </a:r>
                      <a:r>
                        <a:rPr lang="ru-RU" sz="1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вариативных</a:t>
                      </a:r>
                      <a:r>
                        <a:rPr lang="ru-RU" sz="14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/>
                </a:extLst>
              </a:tr>
              <a:tr h="707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en-US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Baby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-парк: обучение в коляске» 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консультативная помощь специалистов МДОО</a:t>
                      </a:r>
                      <a:r>
                        <a:rPr lang="ru-RU" sz="1400" b="0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для родителей (законных представителей) на территории</a:t>
                      </a:r>
                      <a:r>
                        <a:rPr lang="en-US" sz="1400" b="0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МБДОО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/>
                </a:extLst>
              </a:tr>
              <a:tr h="9935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«Педагогический патронаж»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3810" algn="ctr"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 для детей (как в условиях МДОО, так и в домашних условиях), педагогическое просвещение родителей (законных представителей) ребенка, групповые мастер-классы по обогащению домашней развивающей среды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/>
                </a:extLst>
              </a:tr>
              <a:tr h="7972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«Родительский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игровой </a:t>
                      </a: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стенд»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содержательное игровое взаимодействие родителей (законных представителей) и детей под руководством специалистов МДОО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/>
                </a:extLst>
              </a:tr>
              <a:tr h="7972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Вместе с мамой» 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самостоятельные игровые занятия родителей (законных представителей) с детьми под руководством специалистов МДОО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/>
                </a:extLst>
              </a:tr>
              <a:tr h="5315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Центр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игровой поддержки «Первые шаги» </a:t>
                      </a: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игровая деятельность специалистов МДОО с детьми в отсутствие родителей (законных представителей)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333375"/>
            <a:ext cx="8928100" cy="10795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dirty="0" smtClean="0">
                <a:solidFill>
                  <a:srgbClr val="0E58C4"/>
                </a:solidFill>
                <a:effectLst/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b="1" dirty="0" smtClean="0">
                <a:solidFill>
                  <a:srgbClr val="0E58C4"/>
                </a:solidFill>
                <a:effectLst/>
                <a:latin typeface="Times New Roman" pitchFamily="18" charset="0"/>
                <a:cs typeface="Times New Roman" pitchFamily="18" charset="0"/>
              </a:rPr>
              <a:t>ОМПЛЕКТОВАНИЕ </a:t>
            </a:r>
            <a:br>
              <a:rPr lang="ru-RU" sz="2000" b="1" dirty="0" smtClean="0">
                <a:solidFill>
                  <a:srgbClr val="0E58C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E58C4"/>
                </a:solidFill>
                <a:effectLst/>
                <a:latin typeface="Times New Roman" pitchFamily="18" charset="0"/>
                <a:cs typeface="Times New Roman" pitchFamily="18" charset="0"/>
              </a:rPr>
              <a:t>в 2023-2024 уч. году</a:t>
            </a:r>
            <a:br>
              <a:rPr lang="ru-RU" sz="2000" b="1" dirty="0" smtClean="0">
                <a:solidFill>
                  <a:srgbClr val="0E58C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E58C4"/>
                </a:solidFill>
                <a:effectLst/>
                <a:latin typeface="Times New Roman" pitchFamily="18" charset="0"/>
                <a:cs typeface="Times New Roman" pitchFamily="18" charset="0"/>
              </a:rPr>
              <a:t>в МБДОУ  детский сад общеразвивающего вида № 51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989138"/>
            <a:ext cx="8856662" cy="4608214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1 группа </a:t>
            </a:r>
          </a:p>
          <a:p>
            <a:pPr algn="ctr" eaLnBrk="1" hangingPunct="1">
              <a:buNone/>
            </a:pP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для детей с 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лет — </a:t>
            </a:r>
          </a:p>
          <a:p>
            <a:pPr algn="ctr" eaLnBrk="1" hangingPunct="1">
              <a:buNone/>
            </a:pP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группа раннего возраста</a:t>
            </a:r>
            <a:endParaRPr lang="ru-RU" sz="2000" b="1" dirty="0">
              <a:solidFill>
                <a:srgbClr val="072C6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None/>
            </a:pP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количество мест 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– 20 – полный день, 5 – ГКП</a:t>
            </a:r>
          </a:p>
          <a:p>
            <a:pPr algn="ctr" eaLnBrk="1" hangingPunct="1">
              <a:buNone/>
            </a:pPr>
            <a:endParaRPr lang="ru-RU" sz="900" b="1" dirty="0">
              <a:solidFill>
                <a:srgbClr val="072C6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sz="2000" b="1" dirty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группы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для детей с 3 до 4 лет —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младшая группа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количество мест </a:t>
            </a:r>
            <a:r>
              <a:rPr lang="ru-RU" sz="2000" b="1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endParaRPr lang="ru-RU" sz="2000" b="1" dirty="0" smtClean="0">
              <a:solidFill>
                <a:srgbClr val="072C6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900" b="1" dirty="0" smtClean="0">
              <a:solidFill>
                <a:srgbClr val="072C6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для детей с 4 до 5 лет —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средняя группа</a:t>
            </a:r>
          </a:p>
          <a:p>
            <a:pPr algn="ctr" eaLnBrk="1" hangingPunct="1">
              <a:buNone/>
            </a:pPr>
            <a:r>
              <a:rPr lang="ru-RU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количество мест – </a:t>
            </a:r>
            <a:r>
              <a:rPr lang="en-US" sz="2000" b="1" dirty="0" smtClean="0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b="1" dirty="0" smtClean="0">
              <a:solidFill>
                <a:srgbClr val="072C6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None/>
            </a:pPr>
            <a:endParaRPr lang="ru-RU" sz="900" b="1" dirty="0" smtClean="0">
              <a:solidFill>
                <a:srgbClr val="072C6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000" b="1" dirty="0" smtClean="0">
              <a:solidFill>
                <a:srgbClr val="072C6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000" b="1" dirty="0" smtClean="0">
              <a:solidFill>
                <a:srgbClr val="072C6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3"/>
          <p:cNvSpPr>
            <a:spLocks noGrp="1"/>
          </p:cNvSpPr>
          <p:nvPr>
            <p:ph sz="half" idx="1"/>
          </p:nvPr>
        </p:nvSpPr>
        <p:spPr>
          <a:xfrm>
            <a:off x="179388" y="1557338"/>
            <a:ext cx="4321175" cy="45974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3399"/>
                </a:solidFill>
              </a:rPr>
              <a:t>Фото садика</a:t>
            </a:r>
          </a:p>
        </p:txBody>
      </p:sp>
      <p:sp>
        <p:nvSpPr>
          <p:cNvPr id="30723" name="Содержимое 4"/>
          <p:cNvSpPr>
            <a:spLocks noGrp="1"/>
          </p:cNvSpPr>
          <p:nvPr>
            <p:ph sz="half" idx="2"/>
          </p:nvPr>
        </p:nvSpPr>
        <p:spPr>
          <a:xfrm>
            <a:off x="4643438" y="548680"/>
            <a:ext cx="4321175" cy="5617170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b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общеразвивающего вида с приоритетным осуществлением деятельности по художественно-эстетическому развитию воспитанников  № 51</a:t>
            </a:r>
          </a:p>
          <a:p>
            <a:pPr algn="ctr" eaLnBrk="1" hangingPunct="1">
              <a:buNone/>
            </a:pPr>
            <a:r>
              <a:rPr lang="ru-RU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ул. Кунарская, д. 57</a:t>
            </a:r>
            <a:endParaRPr lang="ru-RU" b="1" dirty="0" smtClean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садик-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60" y="1340768"/>
            <a:ext cx="4174023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fd51dbc90a3f8217e2711ee16dbfc146b089d7"/>
</p:tagLst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2429</TotalTime>
  <Words>1080</Words>
  <Application>Microsoft Office PowerPoint</Application>
  <PresentationFormat>Экран (4:3)</PresentationFormat>
  <Paragraphs>225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ЕДИНЫЙ  «ДЕНЬ ОТКРЫТЫХ ДВЕРЕЙ» комплектование  дошкольных образовательных организаций города Екатеринбурга  на 2024/2025 учебный год</vt:lpstr>
      <vt:lpstr>   НОРМАТИВНО-ПРАВОВЫЕ ДОКУМЕНТЫ РЕГЛАМЕНТИРУЮЩИЕ ОРГАНИЗАЦИЮ  УЧЕТА И ЗАЧИСЛЕНИЕ ДЕТЕЙ В МУНИЦИПАЛЬНЫЕ  ДОШКОЛЬНЫЕ ОБРАЗОВАТЕЛЬНЫЕ ОРГАНИЗАЦИИ   </vt:lpstr>
      <vt:lpstr>НОРМАТИВНО-ПРАВОВЫЕ ДОКУМЕНТЫ МУНИЦИПАЛЬНОГО УРОВНЯ РЕГЛАМЕНТИРУЮЩИЕ ОРГАНИЗАЦИЮ  УЧЕТА И ЗАЧИСЛЕНИЕ ДЕТЕЙ В МУНИЦИПАЛЬНЫЕ  ДОШКОЛЬНЫЕ ОБРАЗОВАТЕЛЬНЫЕ ОРГАНИЗАЦИИ</vt:lpstr>
      <vt:lpstr>Презентация PowerPoint</vt:lpstr>
      <vt:lpstr>   ПЕРИОДЫ КОМПЛЕКТОВАНИЯ  МУНИЦИПАЛЬНЫХ ДОШКОЛЬНЫХ ОБРАЗОВАТЕЛЬНЫХ ОРГАНИЗАЦИЙ :   </vt:lpstr>
      <vt:lpstr>Презентация PowerPoint</vt:lpstr>
      <vt:lpstr>Презентация PowerPoint</vt:lpstr>
      <vt:lpstr>Презентация PowerPoint</vt:lpstr>
      <vt:lpstr>ФОРМЫ ДОШКОЛЬНОГО ОБРАЗОВАНИЯ В МДОО</vt:lpstr>
      <vt:lpstr>Презентация PowerPoint</vt:lpstr>
      <vt:lpstr>Презентация PowerPoint</vt:lpstr>
      <vt:lpstr>КОМПЛЕКТОВАНИЕ  в 2023-2024 уч. году в МБДОУ  детский сад общеразвивающего вида № 51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Абстрактные синие волнистые фигуры</dc:title>
  <dc:creator>obstinate</dc:creator>
  <dc:description>Шаблон презентации с сайта https://presentation-creation.ru/</dc:description>
  <cp:lastModifiedBy>детсад</cp:lastModifiedBy>
  <cp:revision>790</cp:revision>
  <dcterms:created xsi:type="dcterms:W3CDTF">2018-02-25T09:09:03Z</dcterms:created>
  <dcterms:modified xsi:type="dcterms:W3CDTF">2024-04-01T10:55:10Z</dcterms:modified>
</cp:coreProperties>
</file>